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3" r:id="rId3"/>
    <p:sldId id="301" r:id="rId4"/>
    <p:sldId id="300" r:id="rId5"/>
    <p:sldId id="302" r:id="rId6"/>
    <p:sldId id="261" r:id="rId7"/>
    <p:sldId id="258" r:id="rId8"/>
    <p:sldId id="303" r:id="rId9"/>
    <p:sldId id="305" r:id="rId10"/>
    <p:sldId id="306" r:id="rId11"/>
    <p:sldId id="304" r:id="rId12"/>
    <p:sldId id="307" r:id="rId13"/>
    <p:sldId id="308" r:id="rId14"/>
    <p:sldId id="309" r:id="rId15"/>
    <p:sldId id="271" r:id="rId16"/>
    <p:sldId id="310" r:id="rId17"/>
    <p:sldId id="272" r:id="rId18"/>
    <p:sldId id="265" r:id="rId19"/>
    <p:sldId id="266" r:id="rId20"/>
    <p:sldId id="262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hivo" panose="00000500000000000000" pitchFamily="2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C30"/>
    <a:srgbClr val="EA7600"/>
    <a:srgbClr val="252C30"/>
    <a:srgbClr val="9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FAEA0D-9775-4418-9498-FBD8A575EA91}" v="23" dt="2018-11-21T16:02:23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5"/>
    <p:restoredTop sz="94643"/>
  </p:normalViewPr>
  <p:slideViewPr>
    <p:cSldViewPr snapToGrid="0" snapToObjects="1">
      <p:cViewPr>
        <p:scale>
          <a:sx n="60" d="100"/>
          <a:sy n="60" d="100"/>
        </p:scale>
        <p:origin x="1650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3F548-8369-42B4-A848-AE8926FE2FA9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456029-C728-4268-8043-4218FFB2FD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15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Basados en una estrategia global y no únicamente centrados en un entorno digital, mediante </a:t>
            </a:r>
            <a:r>
              <a:rPr lang="es-ES" sz="1200" b="1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Diseño de Servicios</a:t>
            </a:r>
            <a:r>
              <a:rPr 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somos capaces de planificar y organizar: personas, infraestructura, comunicación y materiales que componen un servicio, para mejorar su calidad, la interacción y la experiencia de usuario. El diseño de servicios permite generar experiencias satisfactorias para las personas usuarias creando nuevos vínculos entre los diferentes agentes del proceso potenciando sus capacidades de acción e interacción.</a:t>
            </a:r>
            <a:endParaRPr lang="es-ES" sz="1200" i="1" dirty="0">
              <a:solidFill>
                <a:srgbClr val="51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empresas tan solo están a un 15% de su capacidad de </a:t>
            </a:r>
            <a:r>
              <a:rPr lang="es-ES" sz="1200" b="1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Transformación Digital </a:t>
            </a:r>
            <a:r>
              <a:rPr 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según indica el MIT. La clave está en escoger un buen </a:t>
            </a:r>
            <a:r>
              <a:rPr lang="es-ES" sz="1200" dirty="0" err="1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partner</a:t>
            </a:r>
            <a:r>
              <a:rPr 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llegar a cubrir el 85% restante. </a:t>
            </a:r>
            <a:r>
              <a:rPr lang="es-ES" altLang="es-ES" sz="12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poder de una estrategia de transformación digital radica en su alcance y objetivos. Las organizaciones que no han madurado digitalmente tienden a centrarse en las tecnologías individuales y enfocan sus estrategias sólo a parte de la operativa. En cambio, aquellas que sí lo han hecho desarrollan estrategias digitales orientadas a la transformación global del negocio.</a:t>
            </a:r>
            <a:r>
              <a:rPr lang="es-ES" altLang="es-ES" sz="800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" altLang="es-ES" dirty="0">
              <a:solidFill>
                <a:srgbClr val="51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C7E505-32E4-4A66-BD43-B9251DC5759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3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8E162-D1BC-7240-AAC3-0E9D39754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AD219D-A567-A141-990D-E6B9F26EC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03A03832-61DD-E64A-A342-A8822E1F9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13AC1F67-B6E3-2F43-BFB0-EB19839D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80816D-D019-0145-A69F-C43A33C1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6263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DB5EC0-F5C4-8740-8EB1-80FB2771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BD57BE18-F793-A243-9940-CC9790146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233F83D-1A05-8C42-88AC-92EB7315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F27C0A20-A555-F44A-8171-2AE0463E0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EA93FFE-DE3B-6D4C-B935-9B9D6F71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651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E281BC6-7074-B941-ADF5-7FE89633BF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DC07709-6BD4-6C45-8149-A3EB6F634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9CCE03F8-402B-5E4D-A98C-F2B257F55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D1BEABA-5CF8-3D47-926E-57B478DF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372F0C4-E758-2347-B698-6398B43B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62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47AC2-970F-D34E-BC8A-F5735B0EA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0769B2-69C7-754B-9007-834419704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6C7B815D-CF00-A942-A470-1F09290B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1E0D793-38B4-B047-98E1-2EBEE5212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F96E964-896C-1B4E-A1AA-7A1607D0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0405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C2727-4A1A-C943-A456-AE16090A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ED7B79C-4289-3742-9C20-920BBD533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33C2D56-0271-C64D-96C7-2D43C96F7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F23E7AAB-DB51-D041-8761-F0ABD2C5F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CD21D87-B759-1140-A0EF-77BB87C1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21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C306E-D785-5843-B614-21AEDAB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90CE9-59EB-3348-A905-EB8E040DE3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41ABA7-CE15-264D-A109-C438D1B86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70CEEAD7-46EC-8447-A50E-F2EF64A1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3B5B7AAA-2979-5442-BD0E-43E7E9F74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84D58FB-1218-E94F-9B40-1C237CEB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4260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38B28-FB28-A348-9152-257977CCD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84E5157F-9C21-9B4A-AD2E-1CD91D532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DA195C-3A79-D940-A6D0-D2B91A1F03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3A97118E-EA39-7447-95F8-AF3A9FFD9C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F5BF99A-0905-7543-86D5-6853FA6F8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23ACCD68-7406-3C4B-8286-3011842D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31869EA7-B15D-C742-B342-D89343C32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C8FC6621-BC58-F14A-BC5F-900D115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7879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EB450-3EE4-9F40-BA90-63A87358C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A089EF7-12A6-6B40-9613-B80D40D3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6B4E950D-EA7A-D24F-A5B1-7D528FAE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8822AD87-88EA-7A43-867C-2938B25F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1586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0FFCCF8B-92EA-7A4B-B5E4-CFB95E3F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EDC8BEDB-5E73-A742-B4A9-F35DF848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4DDE307-BBB0-0C4C-B995-D635A6DCB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44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8268EB-5731-9345-892D-E9D52ABF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81BCB-6091-A549-BFDF-F3E9A63A4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7BB322E1-A26A-9E46-BDD4-01D789693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6ACDF21A-AAE1-FA40-9BD7-660A73603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CF155572-69AB-2B46-AE54-2C256B4F4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D3A80AD3-44FD-784B-BD66-974552530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3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4DEEA-576C-E644-9FB6-39E0BCD4A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D7DD33-42DC-7D46-92AE-0822D500F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DBB4C733-A6FF-8F48-B953-8EE298FC8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46CCC37B-7B10-8E48-A587-70F9552D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8089AA92-FE35-5E43-BBB6-52B04481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99BF51CD-3DC2-7B42-B182-18C5BA83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51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E0701474-E8D9-BF46-A647-25B811617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0ACE2BC-D480-014F-922F-104026F3C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6582CDC-B407-6041-9ACB-C3CCFE458E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D7BCF-44F6-8E45-BF8D-3ED1F97C7792}" type="datetimeFigureOut">
              <a:rPr lang="es-ES" smtClean="0"/>
              <a:t>21/11/2018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CDCDF22E-EE7D-924C-BD6F-6C04AF943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4B97B381-009B-F04B-8FC6-A862B89B8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9337-46F2-E34C-845B-CE08E55712C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75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image" Target="../media/image19.em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C675BDD4-62DE-42B4-9F36-F0296F3B14A2}"/>
              </a:ext>
            </a:extLst>
          </p:cNvPr>
          <p:cNvGrpSpPr/>
          <p:nvPr/>
        </p:nvGrpSpPr>
        <p:grpSpPr>
          <a:xfrm>
            <a:off x="-654194" y="0"/>
            <a:ext cx="13115380" cy="6858000"/>
            <a:chOff x="-654194" y="0"/>
            <a:chExt cx="13115380" cy="68580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AB5E1CF-067E-4FF3-8E27-707EC7E22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654194" y="0"/>
              <a:ext cx="13115380" cy="6858000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A3023AB-DF78-428B-BDDF-E77EA3B783EC}"/>
                </a:ext>
              </a:extLst>
            </p:cNvPr>
            <p:cNvSpPr/>
            <p:nvPr/>
          </p:nvSpPr>
          <p:spPr>
            <a:xfrm>
              <a:off x="4732421" y="5550568"/>
              <a:ext cx="4058653" cy="1026695"/>
            </a:xfrm>
            <a:prstGeom prst="rect">
              <a:avLst/>
            </a:prstGeom>
            <a:solidFill>
              <a:srgbClr val="262C30"/>
            </a:solidFill>
            <a:ln>
              <a:solidFill>
                <a:srgbClr val="262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11573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 del alcance</a:t>
            </a: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32CF5C8C-C492-429B-BD43-748FEB5417CE}"/>
              </a:ext>
            </a:extLst>
          </p:cNvPr>
          <p:cNvSpPr/>
          <p:nvPr/>
        </p:nvSpPr>
        <p:spPr>
          <a:xfrm>
            <a:off x="950825" y="622926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B9033D72-9E5C-4EAD-AA56-E894DF33E9A6}"/>
              </a:ext>
            </a:extLst>
          </p:cNvPr>
          <p:cNvSpPr/>
          <p:nvPr/>
        </p:nvSpPr>
        <p:spPr>
          <a:xfrm>
            <a:off x="1176594" y="3630573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32" name="Straight Connector 21">
            <a:extLst>
              <a:ext uri="{FF2B5EF4-FFF2-40B4-BE49-F238E27FC236}">
                <a16:creationId xmlns:a16="http://schemas.microsoft.com/office/drawing/2014/main" id="{CEF0C808-719F-46CC-B037-BF8269F0AFA2}"/>
              </a:ext>
            </a:extLst>
          </p:cNvPr>
          <p:cNvCxnSpPr>
            <a:cxnSpLocks/>
          </p:cNvCxnSpPr>
          <p:nvPr/>
        </p:nvCxnSpPr>
        <p:spPr>
          <a:xfrm flipH="1" flipV="1">
            <a:off x="9794120" y="3314194"/>
            <a:ext cx="1" cy="1851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9">
            <a:extLst>
              <a:ext uri="{FF2B5EF4-FFF2-40B4-BE49-F238E27FC236}">
                <a16:creationId xmlns:a16="http://schemas.microsoft.com/office/drawing/2014/main" id="{96E574D8-F17E-4809-8E1E-85FA9F945D80}"/>
              </a:ext>
            </a:extLst>
          </p:cNvPr>
          <p:cNvSpPr/>
          <p:nvPr/>
        </p:nvSpPr>
        <p:spPr>
          <a:xfrm>
            <a:off x="3655806" y="2417145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82503A26-8E90-4DE2-BC97-C4A9EBD48088}"/>
              </a:ext>
            </a:extLst>
          </p:cNvPr>
          <p:cNvSpPr/>
          <p:nvPr/>
        </p:nvSpPr>
        <p:spPr>
          <a:xfrm>
            <a:off x="7224909" y="1794364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C39EC955-4418-445F-924A-26616A6CC1EA}"/>
              </a:ext>
            </a:extLst>
          </p:cNvPr>
          <p:cNvSpPr/>
          <p:nvPr/>
        </p:nvSpPr>
        <p:spPr>
          <a:xfrm>
            <a:off x="3785115" y="3352875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36" name="Rectangle 25">
            <a:extLst>
              <a:ext uri="{FF2B5EF4-FFF2-40B4-BE49-F238E27FC236}">
                <a16:creationId xmlns:a16="http://schemas.microsoft.com/office/drawing/2014/main" id="{56BA96C9-E904-48E8-8DE8-28F108BA9FAE}"/>
              </a:ext>
            </a:extLst>
          </p:cNvPr>
          <p:cNvSpPr/>
          <p:nvPr/>
        </p:nvSpPr>
        <p:spPr>
          <a:xfrm>
            <a:off x="3914424" y="415978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94D70517-5758-4AF6-AF84-28C675E2F9DB}"/>
              </a:ext>
            </a:extLst>
          </p:cNvPr>
          <p:cNvSpPr/>
          <p:nvPr/>
        </p:nvSpPr>
        <p:spPr>
          <a:xfrm>
            <a:off x="4043733" y="5076988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F3DC56D6-AC0A-4BD9-AFB9-8B96220311ED}"/>
              </a:ext>
            </a:extLst>
          </p:cNvPr>
          <p:cNvSpPr/>
          <p:nvPr/>
        </p:nvSpPr>
        <p:spPr>
          <a:xfrm>
            <a:off x="7224908" y="3688713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39" name="Straight Arrow Connector 5">
            <a:extLst>
              <a:ext uri="{FF2B5EF4-FFF2-40B4-BE49-F238E27FC236}">
                <a16:creationId xmlns:a16="http://schemas.microsoft.com/office/drawing/2014/main" id="{4078DD1D-7608-4FB1-8BB7-6E47745150A5}"/>
              </a:ext>
            </a:extLst>
          </p:cNvPr>
          <p:cNvCxnSpPr>
            <a:stCxn id="34" idx="2"/>
            <a:endCxn id="38" idx="0"/>
          </p:cNvCxnSpPr>
          <p:nvPr/>
        </p:nvCxnSpPr>
        <p:spPr>
          <a:xfrm flipH="1">
            <a:off x="8324036" y="2939673"/>
            <a:ext cx="1" cy="7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0">
            <a:extLst>
              <a:ext uri="{FF2B5EF4-FFF2-40B4-BE49-F238E27FC236}">
                <a16:creationId xmlns:a16="http://schemas.microsoft.com/office/drawing/2014/main" id="{891C5B86-D524-4CE2-851F-1BEF62E5F994}"/>
              </a:ext>
            </a:extLst>
          </p:cNvPr>
          <p:cNvSpPr/>
          <p:nvPr/>
        </p:nvSpPr>
        <p:spPr>
          <a:xfrm>
            <a:off x="7224909" y="5496688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41" name="Straight Arrow Connector 31">
            <a:extLst>
              <a:ext uri="{FF2B5EF4-FFF2-40B4-BE49-F238E27FC236}">
                <a16:creationId xmlns:a16="http://schemas.microsoft.com/office/drawing/2014/main" id="{9DC37B82-EABE-4F0F-912C-8FA1A9E50FCB}"/>
              </a:ext>
            </a:extLst>
          </p:cNvPr>
          <p:cNvCxnSpPr>
            <a:cxnSpLocks/>
            <a:stCxn id="38" idx="2"/>
            <a:endCxn id="40" idx="0"/>
          </p:cNvCxnSpPr>
          <p:nvPr/>
        </p:nvCxnSpPr>
        <p:spPr>
          <a:xfrm>
            <a:off x="8324036" y="4834022"/>
            <a:ext cx="1" cy="66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9">
            <a:extLst>
              <a:ext uri="{FF2B5EF4-FFF2-40B4-BE49-F238E27FC236}">
                <a16:creationId xmlns:a16="http://schemas.microsoft.com/office/drawing/2014/main" id="{908F5CF4-3B7B-49F6-BDF4-93E8FFE0EDB7}"/>
              </a:ext>
            </a:extLst>
          </p:cNvPr>
          <p:cNvCxnSpPr>
            <a:cxnSpLocks/>
          </p:cNvCxnSpPr>
          <p:nvPr/>
        </p:nvCxnSpPr>
        <p:spPr>
          <a:xfrm flipH="1">
            <a:off x="8313298" y="5165355"/>
            <a:ext cx="147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F0B55D1B-42FA-4D15-B7D3-3832F21E81E8}"/>
              </a:ext>
            </a:extLst>
          </p:cNvPr>
          <p:cNvCxnSpPr>
            <a:cxnSpLocks/>
          </p:cNvCxnSpPr>
          <p:nvPr/>
        </p:nvCxnSpPr>
        <p:spPr>
          <a:xfrm flipH="1">
            <a:off x="8324037" y="3314193"/>
            <a:ext cx="1470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41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Resultado de imagen de github">
            <a:extLst>
              <a:ext uri="{FF2B5EF4-FFF2-40B4-BE49-F238E27FC236}">
                <a16:creationId xmlns:a16="http://schemas.microsoft.com/office/drawing/2014/main" id="{27EA2947-C46D-460A-893F-745409A9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83" y="3868638"/>
            <a:ext cx="3816317" cy="28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0B9745-79A5-314D-9367-6A31AAF50AD7}"/>
              </a:ext>
            </a:extLst>
          </p:cNvPr>
          <p:cNvSpPr txBox="1"/>
          <p:nvPr/>
        </p:nvSpPr>
        <p:spPr>
          <a:xfrm>
            <a:off x="2768836" y="2747707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Plataforma de desarrollo colaborativo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3BE82B-CE61-7148-B9AA-7D1D13A4AB8D}"/>
              </a:ext>
            </a:extLst>
          </p:cNvPr>
          <p:cNvSpPr txBox="1"/>
          <p:nvPr/>
        </p:nvSpPr>
        <p:spPr>
          <a:xfrm>
            <a:off x="2768836" y="3757654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Utiliza el sistema de control de versiones GIT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50DF49-D642-0C43-8919-638A3FFF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89" y="2690617"/>
            <a:ext cx="330200" cy="457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E79D074-9FF8-174F-87BA-BB91D4B4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614" y="3733501"/>
            <a:ext cx="355600" cy="482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1B3BE70-7C4A-447A-B555-B2FD7932A1C7}"/>
              </a:ext>
            </a:extLst>
          </p:cNvPr>
          <p:cNvSpPr txBox="1"/>
          <p:nvPr/>
        </p:nvSpPr>
        <p:spPr>
          <a:xfrm>
            <a:off x="2768836" y="4764137"/>
            <a:ext cx="611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públicos que pueden ser privados en la modalidad de prepago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E30D795-350B-484F-AA11-18334FB67910}"/>
              </a:ext>
            </a:extLst>
          </p:cNvPr>
          <p:cNvSpPr txBox="1"/>
          <p:nvPr/>
        </p:nvSpPr>
        <p:spPr>
          <a:xfrm>
            <a:off x="2768836" y="5774084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Comprado por Microsoft en 2018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D14E9D8-7AC9-4C20-A73B-E14868FA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89" y="4707047"/>
            <a:ext cx="330200" cy="4572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1EEB3C2-B8C1-436A-97C0-9F93D85C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614" y="5749931"/>
            <a:ext cx="355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4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0B9745-79A5-314D-9367-6A31AAF50AD7}"/>
              </a:ext>
            </a:extLst>
          </p:cNvPr>
          <p:cNvSpPr txBox="1"/>
          <p:nvPr/>
        </p:nvSpPr>
        <p:spPr>
          <a:xfrm>
            <a:off x="3040878" y="1889058"/>
            <a:ext cx="6110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“Plataforma social”</a:t>
            </a:r>
          </a:p>
        </p:txBody>
      </p:sp>
      <p:graphicFrame>
        <p:nvGraphicFramePr>
          <p:cNvPr id="18" name="Object 10">
            <a:extLst>
              <a:ext uri="{FF2B5EF4-FFF2-40B4-BE49-F238E27FC236}">
                <a16:creationId xmlns:a16="http://schemas.microsoft.com/office/drawing/2014/main" id="{70772886-A81A-4028-9DE5-9EDC650941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877217"/>
              </p:ext>
            </p:extLst>
          </p:nvPr>
        </p:nvGraphicFramePr>
        <p:xfrm>
          <a:off x="2802709" y="2918853"/>
          <a:ext cx="6348413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6348960" imgH="3364920" progId="">
                  <p:embed/>
                </p:oleObj>
              </mc:Choice>
              <mc:Fallback>
                <p:oleObj r:id="rId3" imgW="6348960" imgH="3364920" progId="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350798FA-A137-41B1-B71B-AB897594D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2709" y="2918853"/>
                        <a:ext cx="6348413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</a:p>
        </p:txBody>
      </p:sp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AEF9C6F7-63EF-4526-BD79-868E456C9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6944388"/>
              </p:ext>
            </p:extLst>
          </p:nvPr>
        </p:nvGraphicFramePr>
        <p:xfrm>
          <a:off x="2895602" y="1835646"/>
          <a:ext cx="5904450" cy="439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5079240" imgH="3783960" progId="">
                  <p:embed/>
                </p:oleObj>
              </mc:Choice>
              <mc:Fallback>
                <p:oleObj r:id="rId3" imgW="5079240" imgH="378396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98437BC-E88F-4D1D-971D-8DE40DCF0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2" y="1835646"/>
                        <a:ext cx="5904450" cy="439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216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 como plataforma social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0B9745-79A5-314D-9367-6A31AAF50AD7}"/>
              </a:ext>
            </a:extLst>
          </p:cNvPr>
          <p:cNvSpPr txBox="1"/>
          <p:nvPr/>
        </p:nvSpPr>
        <p:spPr>
          <a:xfrm>
            <a:off x="2768836" y="2747707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Usuarios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3BE82B-CE61-7148-B9AA-7D1D13A4AB8D}"/>
              </a:ext>
            </a:extLst>
          </p:cNvPr>
          <p:cNvSpPr txBox="1"/>
          <p:nvPr/>
        </p:nvSpPr>
        <p:spPr>
          <a:xfrm>
            <a:off x="2768836" y="3757654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Estrellas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50DF49-D642-0C43-8919-638A3FFF9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89" y="2690617"/>
            <a:ext cx="330200" cy="457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E79D074-9FF8-174F-87BA-BB91D4B4F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614" y="3733501"/>
            <a:ext cx="355600" cy="4826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1B3BE70-7C4A-447A-B555-B2FD7932A1C7}"/>
              </a:ext>
            </a:extLst>
          </p:cNvPr>
          <p:cNvSpPr txBox="1"/>
          <p:nvPr/>
        </p:nvSpPr>
        <p:spPr>
          <a:xfrm>
            <a:off x="2768836" y="4764137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Seguidos y Seguidores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E30D795-350B-484F-AA11-18334FB67910}"/>
              </a:ext>
            </a:extLst>
          </p:cNvPr>
          <p:cNvSpPr txBox="1"/>
          <p:nvPr/>
        </p:nvSpPr>
        <p:spPr>
          <a:xfrm>
            <a:off x="2768836" y="5774084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Repositorios / Forks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D14E9D8-7AC9-4C20-A73B-E14868FA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89" y="4707047"/>
            <a:ext cx="330200" cy="4572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1EEB3C2-B8C1-436A-97C0-9F93D85CD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614" y="5749931"/>
            <a:ext cx="355600" cy="482600"/>
          </a:xfrm>
          <a:prstGeom prst="rect">
            <a:avLst/>
          </a:prstGeom>
        </p:spPr>
      </p:pic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A7F52898-C61F-4383-81B8-D6CA9B6565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375850"/>
              </p:ext>
            </p:extLst>
          </p:nvPr>
        </p:nvGraphicFramePr>
        <p:xfrm>
          <a:off x="8069179" y="2084609"/>
          <a:ext cx="3615475" cy="4691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5" imgW="7771320" imgH="10056960" progId="">
                  <p:embed/>
                </p:oleObj>
              </mc:Choice>
              <mc:Fallback>
                <p:oleObj r:id="rId5" imgW="7771320" imgH="1005696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371C67A-D943-423F-96EA-862B9D6C4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69179" y="2084609"/>
                        <a:ext cx="3615475" cy="4691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443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4FD38-A2F8-4B1A-9B65-416D8CA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2" y="0"/>
            <a:ext cx="78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 como plataforma social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0B9745-79A5-314D-9367-6A31AAF50AD7}"/>
              </a:ext>
            </a:extLst>
          </p:cNvPr>
          <p:cNvSpPr txBox="1"/>
          <p:nvPr/>
        </p:nvSpPr>
        <p:spPr>
          <a:xfrm>
            <a:off x="2768836" y="2164574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Comentarios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03BE82B-CE61-7148-B9AA-7D1D13A4AB8D}"/>
              </a:ext>
            </a:extLst>
          </p:cNvPr>
          <p:cNvSpPr txBox="1"/>
          <p:nvPr/>
        </p:nvSpPr>
        <p:spPr>
          <a:xfrm>
            <a:off x="2768836" y="3174521"/>
            <a:ext cx="611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Reacciones a comentarios</a:t>
            </a:r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50DF49-D642-0C43-8919-638A3FFF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89" y="2107484"/>
            <a:ext cx="330200" cy="4572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E79D074-9FF8-174F-87BA-BB91D4B4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614" y="3150368"/>
            <a:ext cx="355600" cy="482600"/>
          </a:xfrm>
          <a:prstGeom prst="rect">
            <a:avLst/>
          </a:prstGeom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EF081C40-844D-4DCE-ADB2-37016832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639" y="2690372"/>
            <a:ext cx="2959785" cy="1477255"/>
          </a:xfrm>
          <a:prstGeom prst="rect">
            <a:avLst/>
          </a:prstGeom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9B31C121-B78A-4ABA-8B8B-2C8CACF00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517" y="4512146"/>
            <a:ext cx="6110244" cy="2060431"/>
          </a:xfrm>
          <a:prstGeom prst="rect">
            <a:avLst/>
          </a:prstGeom>
        </p:spPr>
      </p:pic>
      <p:pic>
        <p:nvPicPr>
          <p:cNvPr id="21" name="Picture 2" descr="Resultado de imagen de github party">
            <a:extLst>
              <a:ext uri="{FF2B5EF4-FFF2-40B4-BE49-F238E27FC236}">
                <a16:creationId xmlns:a16="http://schemas.microsoft.com/office/drawing/2014/main" id="{0A5E9511-D93F-499A-BE58-3855E426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17" y="4530560"/>
            <a:ext cx="2327440" cy="23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14D356E0-6649-496B-9295-018E1542D476}"/>
              </a:ext>
            </a:extLst>
          </p:cNvPr>
          <p:cNvSpPr txBox="1"/>
          <p:nvPr/>
        </p:nvSpPr>
        <p:spPr>
          <a:xfrm>
            <a:off x="1975536" y="4808590"/>
            <a:ext cx="126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nerd/hipster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21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github party">
            <a:extLst>
              <a:ext uri="{FF2B5EF4-FFF2-40B4-BE49-F238E27FC236}">
                <a16:creationId xmlns:a16="http://schemas.microsoft.com/office/drawing/2014/main" id="{7B33391A-68CB-4803-A8B9-18AC3E38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19" y="654012"/>
            <a:ext cx="3588827" cy="32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emo">
            <a:extLst>
              <a:ext uri="{FF2B5EF4-FFF2-40B4-BE49-F238E27FC236}">
                <a16:creationId xmlns:a16="http://schemas.microsoft.com/office/drawing/2014/main" id="{ECA21E31-C644-45B2-8004-CADF833A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50" y="43750"/>
            <a:ext cx="3880082" cy="38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7F2F6-7CA0-4912-BBDE-857C49387FF4}"/>
              </a:ext>
            </a:extLst>
          </p:cNvPr>
          <p:cNvSpPr txBox="1"/>
          <p:nvPr/>
        </p:nvSpPr>
        <p:spPr>
          <a:xfrm>
            <a:off x="2253063" y="4588746"/>
            <a:ext cx="8488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Chivo" panose="00000500000000000000" pitchFamily="2" charset="0"/>
              </a:rPr>
              <a:t>aka.ms/MyGitHubProject</a:t>
            </a:r>
          </a:p>
        </p:txBody>
      </p:sp>
    </p:spTree>
    <p:extLst>
      <p:ext uri="{BB962C8B-B14F-4D97-AF65-F5344CB8AC3E}">
        <p14:creationId xmlns:p14="http://schemas.microsoft.com/office/powerpoint/2010/main" val="45041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410DD-D1DB-4148-8BF9-11D8A51D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82" y="0"/>
            <a:ext cx="832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7C25F-6526-4228-92FE-014F84DC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74" y="0"/>
            <a:ext cx="979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Disseny\Desktop\portada ppt corporativa.jpg">
            <a:extLst>
              <a:ext uri="{FF2B5EF4-FFF2-40B4-BE49-F238E27FC236}">
                <a16:creationId xmlns:a16="http://schemas.microsoft.com/office/drawing/2014/main" id="{37E764C1-E911-C448-B37C-833812D38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7445" b="4355"/>
          <a:stretch/>
        </p:blipFill>
        <p:spPr bwMode="auto">
          <a:xfrm>
            <a:off x="3317640" y="0"/>
            <a:ext cx="887436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n 7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8A6D91CC-B1CE-704C-83C1-C5C3AB0D1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42" y="573443"/>
            <a:ext cx="2266680" cy="57297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23DB47FB-BAD2-FB4F-95A2-645F88843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968" y="4669128"/>
            <a:ext cx="2243985" cy="17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16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5EE5CE6-1C94-F04B-B046-906A1823B976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rgbClr val="252C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688025" y="2484687"/>
            <a:ext cx="6815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¡Gracias!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F2B591-E9DF-E944-99C0-0895E6E530E3}"/>
              </a:ext>
            </a:extLst>
          </p:cNvPr>
          <p:cNvSpPr txBox="1"/>
          <p:nvPr/>
        </p:nvSpPr>
        <p:spPr>
          <a:xfrm>
            <a:off x="3040876" y="3603873"/>
            <a:ext cx="61102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Martín Vega | @</a:t>
            </a:r>
            <a:r>
              <a:rPr lang="es-ES" sz="2000" dirty="0" err="1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mvegaca</a:t>
            </a:r>
            <a:endParaRPr lang="es-ES" sz="2000" dirty="0">
              <a:solidFill>
                <a:srgbClr val="9FBF38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2000" dirty="0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mvega@pasiona.com</a:t>
            </a:r>
          </a:p>
          <a:p>
            <a:pPr algn="ctr"/>
            <a:endParaRPr lang="es-ES" sz="2000" dirty="0">
              <a:solidFill>
                <a:srgbClr val="9FBF38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s-ES" sz="2000" dirty="0">
              <a:solidFill>
                <a:srgbClr val="9FBF38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" sz="2000" dirty="0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aka.ms/</a:t>
            </a:r>
            <a:r>
              <a:rPr lang="es-ES" sz="2000" dirty="0" err="1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MyGitHubProject</a:t>
            </a:r>
            <a:endParaRPr lang="es-ES" sz="2000" dirty="0">
              <a:solidFill>
                <a:srgbClr val="9FBF38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s-ES" sz="2000" dirty="0">
              <a:solidFill>
                <a:srgbClr val="9FBF38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80A846-14EB-4E4C-9E9C-639DE48D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8" y="6218518"/>
            <a:ext cx="11049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5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850EAF7D-81E4-4878-A0A4-DAC246BE8E61}"/>
              </a:ext>
            </a:extLst>
          </p:cNvPr>
          <p:cNvGrpSpPr/>
          <p:nvPr/>
        </p:nvGrpSpPr>
        <p:grpSpPr>
          <a:xfrm>
            <a:off x="1134187" y="2121602"/>
            <a:ext cx="10648716" cy="2742784"/>
            <a:chOff x="1134187" y="2121602"/>
            <a:chExt cx="10648716" cy="2742784"/>
          </a:xfrm>
        </p:grpSpPr>
        <p:sp>
          <p:nvSpPr>
            <p:cNvPr id="19" name="18 Rectángulo"/>
            <p:cNvSpPr/>
            <p:nvPr/>
          </p:nvSpPr>
          <p:spPr>
            <a:xfrm>
              <a:off x="4637139" y="4303537"/>
              <a:ext cx="2321469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Conocimiento</a:t>
              </a: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4631823" y="2121602"/>
              <a:ext cx="3840427" cy="556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Innovación</a:t>
              </a:r>
            </a:p>
          </p:txBody>
        </p:sp>
        <p:sp>
          <p:nvSpPr>
            <p:cNvPr id="24" name="23 Rectángulo"/>
            <p:cNvSpPr/>
            <p:nvPr/>
          </p:nvSpPr>
          <p:spPr>
            <a:xfrm>
              <a:off x="4631823" y="3171182"/>
              <a:ext cx="1812676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Tecnología</a:t>
              </a: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7962415" y="4288040"/>
              <a:ext cx="2355388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Valor humano</a:t>
              </a:r>
            </a:p>
          </p:txBody>
        </p:sp>
        <p:sp>
          <p:nvSpPr>
            <p:cNvPr id="23" name="22 Rectángulo"/>
            <p:cNvSpPr/>
            <p:nvPr/>
          </p:nvSpPr>
          <p:spPr>
            <a:xfrm>
              <a:off x="7942476" y="2126918"/>
              <a:ext cx="3840427" cy="556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Pasión</a:t>
              </a:r>
            </a:p>
          </p:txBody>
        </p:sp>
        <p:sp>
          <p:nvSpPr>
            <p:cNvPr id="25" name="24 Rectángulo"/>
            <p:cNvSpPr/>
            <p:nvPr/>
          </p:nvSpPr>
          <p:spPr>
            <a:xfrm>
              <a:off x="7948063" y="3167839"/>
              <a:ext cx="1968809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Experiencia</a:t>
              </a: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1365786" y="2121602"/>
              <a:ext cx="3840427" cy="556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092">
                <a:lnSpc>
                  <a:spcPts val="4000"/>
                </a:lnSpc>
                <a:spcBef>
                  <a:spcPts val="1600"/>
                </a:spcBef>
                <a:defRPr/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Microsoft</a:t>
              </a:r>
            </a:p>
          </p:txBody>
        </p:sp>
        <p:sp>
          <p:nvSpPr>
            <p:cNvPr id="26" name="25 Rectángulo"/>
            <p:cNvSpPr/>
            <p:nvPr/>
          </p:nvSpPr>
          <p:spPr>
            <a:xfrm>
              <a:off x="1370201" y="3175104"/>
              <a:ext cx="1775101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Desarrollo</a:t>
              </a:r>
            </a:p>
          </p:txBody>
        </p:sp>
        <p:sp>
          <p:nvSpPr>
            <p:cNvPr id="27" name="26 Rectángulo"/>
            <p:cNvSpPr/>
            <p:nvPr/>
          </p:nvSpPr>
          <p:spPr>
            <a:xfrm>
              <a:off x="1380964" y="4307887"/>
              <a:ext cx="2497800" cy="5564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lnSpc>
                  <a:spcPts val="4000"/>
                </a:lnSpc>
                <a:spcBef>
                  <a:spcPts val="1600"/>
                </a:spcBef>
                <a:spcAft>
                  <a:spcPct val="0"/>
                </a:spcAft>
              </a:pPr>
              <a:r>
                <a:rPr lang="es-ES" sz="2400" b="1" dirty="0">
                  <a:solidFill>
                    <a:srgbClr val="EA76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Especialización</a:t>
              </a:r>
            </a:p>
          </p:txBody>
        </p:sp>
        <p:pic>
          <p:nvPicPr>
            <p:cNvPr id="31" name="Gráfico 30">
              <a:extLst>
                <a:ext uri="{FF2B5EF4-FFF2-40B4-BE49-F238E27FC236}">
                  <a16:creationId xmlns:a16="http://schemas.microsoft.com/office/drawing/2014/main" id="{07A79661-6492-4E9A-8445-04576FC8E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32772" y="4509159"/>
              <a:ext cx="412323" cy="238713"/>
            </a:xfrm>
            <a:prstGeom prst="rect">
              <a:avLst/>
            </a:prstGeom>
          </p:spPr>
        </p:pic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2E28D64B-0FA2-4382-8685-7DFED25A6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85746" y="2223532"/>
              <a:ext cx="240914" cy="335389"/>
            </a:xfrm>
            <a:prstGeom prst="rect">
              <a:avLst/>
            </a:prstGeom>
          </p:spPr>
        </p:pic>
        <p:pic>
          <p:nvPicPr>
            <p:cNvPr id="43" name="Gráfico 42">
              <a:extLst>
                <a:ext uri="{FF2B5EF4-FFF2-40B4-BE49-F238E27FC236}">
                  <a16:creationId xmlns:a16="http://schemas.microsoft.com/office/drawing/2014/main" id="{955533F5-EEE5-486F-AE53-7627B9341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98802" y="3268341"/>
              <a:ext cx="175244" cy="355493"/>
            </a:xfrm>
            <a:prstGeom prst="rect">
              <a:avLst/>
            </a:prstGeom>
          </p:spPr>
        </p:pic>
        <p:pic>
          <p:nvPicPr>
            <p:cNvPr id="44" name="Gráfico 43">
              <a:extLst>
                <a:ext uri="{FF2B5EF4-FFF2-40B4-BE49-F238E27FC236}">
                  <a16:creationId xmlns:a16="http://schemas.microsoft.com/office/drawing/2014/main" id="{D2FDB800-0FC5-48B1-8DE2-EB49E8EA2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34187" y="2275787"/>
              <a:ext cx="273158" cy="273158"/>
            </a:xfrm>
            <a:prstGeom prst="rect">
              <a:avLst/>
            </a:prstGeom>
          </p:spPr>
        </p:pic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313A9E63-D02C-4843-8437-7B3168A0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95154" y="3345595"/>
              <a:ext cx="308258" cy="26783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51B9BBCF-C44F-4576-85D0-DCFFDD0F9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385616" y="3337206"/>
              <a:ext cx="263165" cy="263165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B8D7D756-02A1-4EC0-B117-5A97BAEAE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69564" y="4437202"/>
              <a:ext cx="258929" cy="301755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C888F7C6-FA7F-44C9-BBCF-F1A82A5F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679936" y="2279710"/>
              <a:ext cx="319766" cy="281064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4CF5CD76-19D0-4141-AA6E-97CF0B030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87797" y="4424811"/>
              <a:ext cx="299041" cy="323625"/>
            </a:xfrm>
            <a:prstGeom prst="rect">
              <a:avLst/>
            </a:prstGeom>
          </p:spPr>
        </p:pic>
      </p:grpSp>
      <p:sp>
        <p:nvSpPr>
          <p:cNvPr id="51" name="Rectángulo 50">
            <a:extLst>
              <a:ext uri="{FF2B5EF4-FFF2-40B4-BE49-F238E27FC236}">
                <a16:creationId xmlns:a16="http://schemas.microsoft.com/office/drawing/2014/main" id="{DD9E3D3C-F4B3-41CD-B2E1-F915EE6CF0CF}"/>
              </a:ext>
            </a:extLst>
          </p:cNvPr>
          <p:cNvSpPr/>
          <p:nvPr/>
        </p:nvSpPr>
        <p:spPr>
          <a:xfrm>
            <a:off x="992875" y="282306"/>
            <a:ext cx="2661306" cy="556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4000"/>
              </a:lnSpc>
              <a:spcBef>
                <a:spcPts val="1600"/>
              </a:spcBef>
              <a:spcAft>
                <a:spcPct val="0"/>
              </a:spcAft>
            </a:pPr>
            <a:r>
              <a:rPr lang="es-ES" sz="24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Qué es pasiona?</a:t>
            </a:r>
          </a:p>
        </p:txBody>
      </p:sp>
      <p:sp>
        <p:nvSpPr>
          <p:cNvPr id="52" name="21 Rectángulo">
            <a:extLst>
              <a:ext uri="{FF2B5EF4-FFF2-40B4-BE49-F238E27FC236}">
                <a16:creationId xmlns:a16="http://schemas.microsoft.com/office/drawing/2014/main" id="{4106C7BB-F831-4508-B1E4-BF1155A2C07D}"/>
              </a:ext>
            </a:extLst>
          </p:cNvPr>
          <p:cNvSpPr/>
          <p:nvPr/>
        </p:nvSpPr>
        <p:spPr>
          <a:xfrm>
            <a:off x="992874" y="710600"/>
            <a:ext cx="3840427" cy="42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92">
              <a:lnSpc>
                <a:spcPct val="150000"/>
              </a:lnSpc>
              <a:defRPr/>
            </a:pPr>
            <a:r>
              <a:rPr lang="es-ES" sz="1600" b="1" i="1" dirty="0" err="1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</a:t>
            </a:r>
            <a:r>
              <a:rPr lang="es-ES" sz="1600" b="1" i="1" dirty="0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are software </a:t>
            </a:r>
            <a:r>
              <a:rPr lang="es-ES" sz="1600" b="1" i="1" dirty="0" err="1">
                <a:solidFill>
                  <a:srgbClr val="51515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developers</a:t>
            </a:r>
            <a:endParaRPr lang="es-ES_tradnl" sz="1600" b="1" i="1" dirty="0">
              <a:solidFill>
                <a:srgbClr val="51515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30041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7461503" y="1461094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4279391" y="1461094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/>
          <p:cNvSpPr/>
          <p:nvPr/>
        </p:nvSpPr>
        <p:spPr>
          <a:xfrm>
            <a:off x="1109471" y="1461094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58"/>
          <p:cNvSpPr/>
          <p:nvPr/>
        </p:nvSpPr>
        <p:spPr>
          <a:xfrm>
            <a:off x="7461503" y="3983957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Rectángulo 59"/>
          <p:cNvSpPr/>
          <p:nvPr/>
        </p:nvSpPr>
        <p:spPr>
          <a:xfrm>
            <a:off x="4279391" y="3983957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/>
          <p:cNvSpPr/>
          <p:nvPr/>
        </p:nvSpPr>
        <p:spPr>
          <a:xfrm>
            <a:off x="1109471" y="3983957"/>
            <a:ext cx="3071625" cy="2396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2386425" y="2527025"/>
            <a:ext cx="1703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DESARROLLO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396828" y="5043726"/>
            <a:ext cx="1340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SISTEMAS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950985" y="5009427"/>
            <a:ext cx="907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I+D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5534486" y="2527025"/>
            <a:ext cx="1333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UX Y DISEÑO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888805" y="2514990"/>
            <a:ext cx="980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NUBE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5480035" y="4934186"/>
            <a:ext cx="1839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CICLO DE VIDA </a:t>
            </a:r>
          </a:p>
          <a:p>
            <a:r>
              <a:rPr lang="es-ES" sz="12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 APLICACIONES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992875" y="282306"/>
            <a:ext cx="6899005" cy="5564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lnSpc>
                <a:spcPts val="4000"/>
              </a:lnSpc>
              <a:spcBef>
                <a:spcPts val="1600"/>
              </a:spcBef>
              <a:spcAft>
                <a:spcPct val="0"/>
              </a:spcAft>
            </a:pPr>
            <a:r>
              <a:rPr lang="es-ES" sz="2400" b="1" dirty="0">
                <a:solidFill>
                  <a:srgbClr val="EA76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Transformación Digital / Diseño de servicios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5CE2B58-90B2-43D7-8FB6-7B9FDA12D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26" y="4951249"/>
            <a:ext cx="561020" cy="42388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3DAAC0A-5A76-4C14-9E3E-14FE193BA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72" y="4846248"/>
            <a:ext cx="381971" cy="52888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5A2478D-1187-444F-893C-6DC0664FA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266" y="2365404"/>
            <a:ext cx="585439" cy="485791"/>
          </a:xfrm>
          <a:prstGeom prst="rect">
            <a:avLst/>
          </a:prstGeom>
        </p:spPr>
      </p:pic>
      <p:pic>
        <p:nvPicPr>
          <p:cNvPr id="25" name="Imagen 24" descr="Imagen que contiene texto, objeto&#10;&#10;Descripción generada con confianza alta">
            <a:extLst>
              <a:ext uri="{FF2B5EF4-FFF2-40B4-BE49-F238E27FC236}">
                <a16:creationId xmlns:a16="http://schemas.microsoft.com/office/drawing/2014/main" id="{56C22D7D-FEF0-44B4-8323-6312F9323F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17" y="2339494"/>
            <a:ext cx="714771" cy="595643"/>
          </a:xfrm>
          <a:prstGeom prst="rect">
            <a:avLst/>
          </a:prstGeom>
        </p:spPr>
      </p:pic>
      <p:pic>
        <p:nvPicPr>
          <p:cNvPr id="28" name="Imagen 27" descr="Imagen que contiene objeto, cosa&#10;&#10;Descripción generada con confianza alta">
            <a:extLst>
              <a:ext uri="{FF2B5EF4-FFF2-40B4-BE49-F238E27FC236}">
                <a16:creationId xmlns:a16="http://schemas.microsoft.com/office/drawing/2014/main" id="{17CE6A8D-B2DD-4312-A332-5B96F351B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684" y="2365404"/>
            <a:ext cx="666265" cy="52493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8FD9579F-F3C7-4FD1-A2E7-3E646974E8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83" y="4908634"/>
            <a:ext cx="696280" cy="5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5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227271F-2628-4F8A-A204-9108E7486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46" b="2563"/>
          <a:stretch/>
        </p:blipFill>
        <p:spPr>
          <a:xfrm>
            <a:off x="1" y="0"/>
            <a:ext cx="12258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B5EE5CE6-1C94-F04B-B046-906A1823B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52C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688025" y="2476021"/>
            <a:ext cx="6815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Dirección de proyectos en </a:t>
            </a:r>
            <a:r>
              <a:rPr lang="es-ES" sz="4400" b="1" dirty="0" err="1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endParaRPr lang="es-ES" sz="4400" b="1" dirty="0">
              <a:solidFill>
                <a:schemeClr val="bg1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FF2B591-E9DF-E944-99C0-0895E6E530E3}"/>
              </a:ext>
            </a:extLst>
          </p:cNvPr>
          <p:cNvSpPr txBox="1"/>
          <p:nvPr/>
        </p:nvSpPr>
        <p:spPr>
          <a:xfrm>
            <a:off x="3040878" y="3894208"/>
            <a:ext cx="6110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solidFill>
                  <a:srgbClr val="9FBF38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Martín Vega | mvega@pasiona.com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7D862D3-3514-3245-A186-EB76CF00F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48" y="6218518"/>
            <a:ext cx="11049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07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 del alcance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0B9745-79A5-314D-9367-6A31AAF50AD7}"/>
              </a:ext>
            </a:extLst>
          </p:cNvPr>
          <p:cNvSpPr txBox="1"/>
          <p:nvPr/>
        </p:nvSpPr>
        <p:spPr>
          <a:xfrm>
            <a:off x="2768836" y="2747707"/>
            <a:ext cx="8524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Un proyecto es un esfuerzo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temporal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que se lleva a cabo para crear un </a:t>
            </a:r>
            <a:r>
              <a:rPr lang="es-ES" sz="2400" b="1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producto, servicio o resultado único</a:t>
            </a:r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s-ES" sz="2400" dirty="0">
              <a:solidFill>
                <a:srgbClr val="252C30"/>
              </a:solidFill>
              <a:latin typeface="Chivo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" sz="2400" dirty="0">
                <a:solidFill>
                  <a:srgbClr val="252C30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(PMI)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50DF49-D642-0C43-8919-638A3FFF9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489" y="2690617"/>
            <a:ext cx="330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 del alcance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166467-F9BD-44B6-A388-050D4DB2DF98}"/>
              </a:ext>
            </a:extLst>
          </p:cNvPr>
          <p:cNvSpPr/>
          <p:nvPr/>
        </p:nvSpPr>
        <p:spPr>
          <a:xfrm>
            <a:off x="5226341" y="3771276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27EDB0-CD6D-419D-8CDE-F333120728FE}"/>
              </a:ext>
            </a:extLst>
          </p:cNvPr>
          <p:cNvSpPr/>
          <p:nvPr/>
        </p:nvSpPr>
        <p:spPr>
          <a:xfrm>
            <a:off x="3058041" y="3662969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0A7C8AE2-F0E7-41A3-B275-96FDE514A6C3}"/>
              </a:ext>
            </a:extLst>
          </p:cNvPr>
          <p:cNvSpPr/>
          <p:nvPr/>
        </p:nvSpPr>
        <p:spPr>
          <a:xfrm>
            <a:off x="4152267" y="2446565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D2914589-A338-4650-BC96-3019254969D3}"/>
              </a:ext>
            </a:extLst>
          </p:cNvPr>
          <p:cNvSpPr/>
          <p:nvPr/>
        </p:nvSpPr>
        <p:spPr>
          <a:xfrm>
            <a:off x="9523215" y="1915474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16" name="Oval 13">
            <a:extLst>
              <a:ext uri="{FF2B5EF4-FFF2-40B4-BE49-F238E27FC236}">
                <a16:creationId xmlns:a16="http://schemas.microsoft.com/office/drawing/2014/main" id="{A89DE27B-3D7A-4740-A693-41D9D3BC3BDD}"/>
              </a:ext>
            </a:extLst>
          </p:cNvPr>
          <p:cNvSpPr/>
          <p:nvPr/>
        </p:nvSpPr>
        <p:spPr>
          <a:xfrm>
            <a:off x="9523215" y="5255267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A7929F86-AE38-40B6-940C-BE7E28AFA61F}"/>
              </a:ext>
            </a:extLst>
          </p:cNvPr>
          <p:cNvSpPr/>
          <p:nvPr/>
        </p:nvSpPr>
        <p:spPr>
          <a:xfrm>
            <a:off x="9523215" y="3547329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10CA8FB-2C67-FD47-A7AD-905E157E4FA2}"/>
              </a:ext>
            </a:extLst>
          </p:cNvPr>
          <p:cNvSpPr/>
          <p:nvPr/>
        </p:nvSpPr>
        <p:spPr>
          <a:xfrm>
            <a:off x="0" y="0"/>
            <a:ext cx="12192000" cy="1690260"/>
          </a:xfrm>
          <a:prstGeom prst="rect">
            <a:avLst/>
          </a:prstGeom>
          <a:solidFill>
            <a:srgbClr val="9FB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252C3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2853EBA-9DE6-A340-BE9E-26D61783CBA6}"/>
              </a:ext>
            </a:extLst>
          </p:cNvPr>
          <p:cNvSpPr txBox="1"/>
          <p:nvPr/>
        </p:nvSpPr>
        <p:spPr>
          <a:xfrm>
            <a:off x="2768836" y="614297"/>
            <a:ext cx="611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598EDD6-AEFA-48FF-AD71-6059A9ECF8C3}"/>
              </a:ext>
            </a:extLst>
          </p:cNvPr>
          <p:cNvSpPr/>
          <p:nvPr/>
        </p:nvSpPr>
        <p:spPr>
          <a:xfrm>
            <a:off x="402305" y="979054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6D7F2EA-E519-484C-85FE-E46AB4F41A63}"/>
              </a:ext>
            </a:extLst>
          </p:cNvPr>
          <p:cNvSpPr/>
          <p:nvPr/>
        </p:nvSpPr>
        <p:spPr>
          <a:xfrm>
            <a:off x="628074" y="398670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643FC38-708C-4A93-AD34-DCFD17E0F47F}"/>
              </a:ext>
            </a:extLst>
          </p:cNvPr>
          <p:cNvSpPr/>
          <p:nvPr/>
        </p:nvSpPr>
        <p:spPr>
          <a:xfrm>
            <a:off x="3265056" y="2856345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53C99A23-4A5F-44D7-ADAA-7680F372D826}"/>
              </a:ext>
            </a:extLst>
          </p:cNvPr>
          <p:cNvSpPr/>
          <p:nvPr/>
        </p:nvSpPr>
        <p:spPr>
          <a:xfrm>
            <a:off x="5902038" y="1863435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E4B747FE-C072-4403-8127-C1C129AA8480}"/>
              </a:ext>
            </a:extLst>
          </p:cNvPr>
          <p:cNvSpPr/>
          <p:nvPr/>
        </p:nvSpPr>
        <p:spPr>
          <a:xfrm>
            <a:off x="5902038" y="3207326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CD37662-A21E-428A-B8E0-4285C0DA06DD}"/>
              </a:ext>
            </a:extLst>
          </p:cNvPr>
          <p:cNvSpPr/>
          <p:nvPr/>
        </p:nvSpPr>
        <p:spPr>
          <a:xfrm>
            <a:off x="3265055" y="5518727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7">
            <a:extLst>
              <a:ext uri="{FF2B5EF4-FFF2-40B4-BE49-F238E27FC236}">
                <a16:creationId xmlns:a16="http://schemas.microsoft.com/office/drawing/2014/main" id="{9F747603-1196-4BC8-9458-3EF13D28C59B}"/>
              </a:ext>
            </a:extLst>
          </p:cNvPr>
          <p:cNvSpPr/>
          <p:nvPr/>
        </p:nvSpPr>
        <p:spPr>
          <a:xfrm>
            <a:off x="5902038" y="5518727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ectangle 18">
            <a:extLst>
              <a:ext uri="{FF2B5EF4-FFF2-40B4-BE49-F238E27FC236}">
                <a16:creationId xmlns:a16="http://schemas.microsoft.com/office/drawing/2014/main" id="{8D37F092-E5C3-4240-8817-491139A64F97}"/>
              </a:ext>
            </a:extLst>
          </p:cNvPr>
          <p:cNvSpPr/>
          <p:nvPr/>
        </p:nvSpPr>
        <p:spPr>
          <a:xfrm>
            <a:off x="8806875" y="433416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2" name="Straight Connector 6">
            <a:extLst>
              <a:ext uri="{FF2B5EF4-FFF2-40B4-BE49-F238E27FC236}">
                <a16:creationId xmlns:a16="http://schemas.microsoft.com/office/drawing/2014/main" id="{A71DD35C-86CB-4A3B-A2FD-A5C79C23C73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5463311" y="2436090"/>
            <a:ext cx="438727" cy="99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BF70E085-9C0C-4A14-B6F3-26A60B126B5F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5463311" y="3429000"/>
            <a:ext cx="438727" cy="35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1">
            <a:extLst>
              <a:ext uri="{FF2B5EF4-FFF2-40B4-BE49-F238E27FC236}">
                <a16:creationId xmlns:a16="http://schemas.microsoft.com/office/drawing/2014/main" id="{A97098B5-4B1D-4909-BE36-283D40F32013}"/>
              </a:ext>
            </a:extLst>
          </p:cNvPr>
          <p:cNvCxnSpPr>
            <a:cxnSpLocks/>
          </p:cNvCxnSpPr>
          <p:nvPr/>
        </p:nvCxnSpPr>
        <p:spPr>
          <a:xfrm flipV="1">
            <a:off x="2826329" y="3375800"/>
            <a:ext cx="453332" cy="12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3">
            <a:extLst>
              <a:ext uri="{FF2B5EF4-FFF2-40B4-BE49-F238E27FC236}">
                <a16:creationId xmlns:a16="http://schemas.microsoft.com/office/drawing/2014/main" id="{30433C44-08C2-4D5A-A031-BDC40452EA7F}"/>
              </a:ext>
            </a:extLst>
          </p:cNvPr>
          <p:cNvCxnSpPr>
            <a:cxnSpLocks/>
            <a:stCxn id="13" idx="3"/>
            <a:endCxn id="19" idx="1"/>
          </p:cNvCxnSpPr>
          <p:nvPr/>
        </p:nvCxnSpPr>
        <p:spPr>
          <a:xfrm>
            <a:off x="2826329" y="4559356"/>
            <a:ext cx="438726" cy="153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6">
            <a:extLst>
              <a:ext uri="{FF2B5EF4-FFF2-40B4-BE49-F238E27FC236}">
                <a16:creationId xmlns:a16="http://schemas.microsoft.com/office/drawing/2014/main" id="{FBED634A-43CA-4992-BF02-0A0F5C17B35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77916" y="6091382"/>
            <a:ext cx="42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9">
            <a:extLst>
              <a:ext uri="{FF2B5EF4-FFF2-40B4-BE49-F238E27FC236}">
                <a16:creationId xmlns:a16="http://schemas.microsoft.com/office/drawing/2014/main" id="{58F8D7CE-7637-4AA4-A6AD-FB7CB8C1D239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>
            <a:off x="8100293" y="2436090"/>
            <a:ext cx="1805710" cy="189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2">
            <a:extLst>
              <a:ext uri="{FF2B5EF4-FFF2-40B4-BE49-F238E27FC236}">
                <a16:creationId xmlns:a16="http://schemas.microsoft.com/office/drawing/2014/main" id="{A0DC9D02-5D5C-4E77-93C7-6D2AF890B308}"/>
              </a:ext>
            </a:extLst>
          </p:cNvPr>
          <p:cNvCxnSpPr>
            <a:cxnSpLocks/>
            <a:stCxn id="21" idx="0"/>
            <a:endCxn id="18" idx="3"/>
          </p:cNvCxnSpPr>
          <p:nvPr/>
        </p:nvCxnSpPr>
        <p:spPr>
          <a:xfrm flipH="1" flipV="1">
            <a:off x="8100293" y="3779981"/>
            <a:ext cx="1805710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5">
            <a:extLst>
              <a:ext uri="{FF2B5EF4-FFF2-40B4-BE49-F238E27FC236}">
                <a16:creationId xmlns:a16="http://schemas.microsoft.com/office/drawing/2014/main" id="{06415AF2-D44E-4625-951B-73D518FCDCAA}"/>
              </a:ext>
            </a:extLst>
          </p:cNvPr>
          <p:cNvCxnSpPr>
            <a:cxnSpLocks/>
            <a:stCxn id="20" idx="3"/>
            <a:endCxn id="21" idx="2"/>
          </p:cNvCxnSpPr>
          <p:nvPr/>
        </p:nvCxnSpPr>
        <p:spPr>
          <a:xfrm flipV="1">
            <a:off x="8100293" y="5479472"/>
            <a:ext cx="1805710" cy="611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99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402</Words>
  <Application>Microsoft Office PowerPoint</Application>
  <PresentationFormat>Panorámica</PresentationFormat>
  <Paragraphs>90</Paragraphs>
  <Slides>20</Slides>
  <Notes>1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0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Open Sans</vt:lpstr>
      <vt:lpstr>Arial</vt:lpstr>
      <vt:lpstr>Calibri Light</vt:lpstr>
      <vt:lpstr>Calibri</vt:lpstr>
      <vt:lpstr>Chivo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Sonia Vidal</dc:creator>
  <cp:lastModifiedBy>Laura Camino</cp:lastModifiedBy>
  <cp:revision>9</cp:revision>
  <dcterms:created xsi:type="dcterms:W3CDTF">2018-04-04T07:06:44Z</dcterms:created>
  <dcterms:modified xsi:type="dcterms:W3CDTF">2018-11-21T16:10:59Z</dcterms:modified>
</cp:coreProperties>
</file>